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0" r:id="rId5"/>
  </p:sldMasterIdLst>
  <p:sldIdLst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6/11/relationships/changesInfo" Target="changesInfos/changesInfo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n Basnett" userId="b499ec73-0167-4a10-b043-a167a3a07cd6" providerId="ADAL" clId="{65CB9C87-3759-47CE-8318-2B5DAF91370F}"/>
    <pc:docChg chg="modMainMaster">
      <pc:chgData name="Ben Basnett" userId="b499ec73-0167-4a10-b043-a167a3a07cd6" providerId="ADAL" clId="{65CB9C87-3759-47CE-8318-2B5DAF91370F}" dt="2022-06-20T14:11:26.757" v="11" actId="20577"/>
      <pc:docMkLst>
        <pc:docMk/>
      </pc:docMkLst>
      <pc:sldMasterChg chg="modSldLayout">
        <pc:chgData name="Ben Basnett" userId="b499ec73-0167-4a10-b043-a167a3a07cd6" providerId="ADAL" clId="{65CB9C87-3759-47CE-8318-2B5DAF91370F}" dt="2022-06-20T14:11:26.757" v="11" actId="20577"/>
        <pc:sldMasterMkLst>
          <pc:docMk/>
          <pc:sldMasterMk cId="1312959546" sldId="2147483660"/>
        </pc:sldMasterMkLst>
        <pc:sldLayoutChg chg="modSp mod">
          <pc:chgData name="Ben Basnett" userId="b499ec73-0167-4a10-b043-a167a3a07cd6" providerId="ADAL" clId="{65CB9C87-3759-47CE-8318-2B5DAF91370F}" dt="2022-06-20T14:11:26.757" v="11" actId="20577"/>
          <pc:sldLayoutMkLst>
            <pc:docMk/>
            <pc:sldMasterMk cId="1312959546" sldId="2147483660"/>
            <pc:sldLayoutMk cId="1745224562" sldId="2147483661"/>
          </pc:sldLayoutMkLst>
          <pc:spChg chg="mod">
            <ac:chgData name="Ben Basnett" userId="b499ec73-0167-4a10-b043-a167a3a07cd6" providerId="ADAL" clId="{65CB9C87-3759-47CE-8318-2B5DAF91370F}" dt="2022-06-20T14:11:26.757" v="11" actId="20577"/>
            <ac:spMkLst>
              <pc:docMk/>
              <pc:sldMasterMk cId="1312959546" sldId="2147483660"/>
              <pc:sldLayoutMk cId="1745224562" sldId="2147483661"/>
              <ac:spMk id="20" creationId="{00000000-0000-0000-0000-000000000000}"/>
            </ac:spMkLst>
          </pc:spChg>
        </pc:sldLayoutChg>
        <pc:sldLayoutChg chg="modSp mod">
          <pc:chgData name="Ben Basnett" userId="b499ec73-0167-4a10-b043-a167a3a07cd6" providerId="ADAL" clId="{65CB9C87-3759-47CE-8318-2B5DAF91370F}" dt="2022-06-20T14:11:17.627" v="5" actId="20577"/>
          <pc:sldLayoutMkLst>
            <pc:docMk/>
            <pc:sldMasterMk cId="1312959546" sldId="2147483660"/>
            <pc:sldLayoutMk cId="41599425" sldId="2147483662"/>
          </pc:sldLayoutMkLst>
          <pc:spChg chg="mod">
            <ac:chgData name="Ben Basnett" userId="b499ec73-0167-4a10-b043-a167a3a07cd6" providerId="ADAL" clId="{65CB9C87-3759-47CE-8318-2B5DAF91370F}" dt="2022-06-20T14:11:17.627" v="5" actId="20577"/>
            <ac:spMkLst>
              <pc:docMk/>
              <pc:sldMasterMk cId="1312959546" sldId="2147483660"/>
              <pc:sldLayoutMk cId="41599425" sldId="2147483662"/>
              <ac:spMk id="22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9822E1-C5ED-F25B-5EDE-32BEE32ACC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9A863B-DAE1-7F50-4EA4-B31C2556FE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6C23F-09F0-DA3C-F59C-8AF1B99F9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CD7B30-E788-A2AB-4317-160E729CA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83D26-C840-4BFB-9B3C-1593A8A64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721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1C86B-ACB4-D730-C340-410CADB5B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F814D3-6DF4-CE67-4EDF-721F6E74E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8CC5AA-A48B-9975-3EC4-99B72714C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8D761-6743-42FD-8C9F-C590A4A00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35C70A-C4C1-C2D6-D63A-C42E31547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277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4FF019-23B6-EBDC-EC4B-FD178C5918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A342AB-9107-DD70-B732-B74E1BCC30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DC99A-EA48-9311-9D12-D6ACD6F78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A103D-56CD-79E6-3B3D-1CC5C2C99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6D8D2A-0ECF-496E-6044-A5551C5E09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93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8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pic>
        <p:nvPicPr>
          <p:cNvPr id="9" name="Picture 8" descr="people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0" y="1508787"/>
            <a:ext cx="3135945" cy="3890328"/>
          </a:xfrm>
          <a:prstGeom prst="rect">
            <a:avLst/>
          </a:prstGeom>
        </p:spPr>
      </p:pic>
      <p:sp>
        <p:nvSpPr>
          <p:cNvPr id="15" name="TextBox 382"/>
          <p:cNvSpPr txBox="1">
            <a:spLocks noChangeArrowheads="1"/>
          </p:cNvSpPr>
          <p:nvPr userDrawn="1"/>
        </p:nvSpPr>
        <p:spPr bwMode="gray">
          <a:xfrm>
            <a:off x="3887755" y="4005097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pic>
        <p:nvPicPr>
          <p:cNvPr id="17" name="Picture 16" descr="scotland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49" y="1508787"/>
            <a:ext cx="3376803" cy="4475989"/>
          </a:xfrm>
          <a:prstGeom prst="rect">
            <a:avLst/>
          </a:prstGeom>
        </p:spPr>
      </p:pic>
      <p:sp>
        <p:nvSpPr>
          <p:cNvPr id="18" name="TextBox 382"/>
          <p:cNvSpPr txBox="1">
            <a:spLocks noChangeArrowheads="1"/>
          </p:cNvSpPr>
          <p:nvPr userDrawn="1"/>
        </p:nvSpPr>
        <p:spPr bwMode="gray">
          <a:xfrm>
            <a:off x="1077521" y="4389020"/>
            <a:ext cx="1897284" cy="710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the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Scottish 15+ population</a:t>
            </a:r>
          </a:p>
        </p:txBody>
      </p:sp>
      <p:sp>
        <p:nvSpPr>
          <p:cNvPr id="22" name="TextBox 382"/>
          <p:cNvSpPr txBox="1">
            <a:spLocks noChangeArrowheads="1"/>
          </p:cNvSpPr>
          <p:nvPr userDrawn="1"/>
        </p:nvSpPr>
        <p:spPr bwMode="gray">
          <a:xfrm>
            <a:off x="0" y="129879"/>
            <a:ext cx="12192000" cy="38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"/>
          <p:cNvSpPr txBox="1"/>
          <p:nvPr userDrawn="1"/>
        </p:nvSpPr>
        <p:spPr>
          <a:xfrm>
            <a:off x="-30392" y="5836369"/>
            <a:ext cx="1901923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  <a:r>
              <a:rPr lang="en-GB" sz="1067" b="1" baseline="0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Scotland</a:t>
            </a:r>
            <a:endParaRPr lang="en-GB" sz="1067" b="1">
              <a:solidFill>
                <a:srgbClr val="5C5C5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34" name="Picture 33" descr="newspaper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35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36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3047941" y="426169"/>
            <a:ext cx="60961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29</a:t>
            </a:r>
            <a:r>
              <a:rPr lang="en-GB" sz="140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pic>
        <p:nvPicPr>
          <p:cNvPr id="21" name="Picture 20" descr="mobile.png">
            <a:extLst>
              <a:ext uri="{FF2B5EF4-FFF2-40B4-BE49-F238E27FC236}">
                <a16:creationId xmlns:a16="http://schemas.microsoft.com/office/drawing/2014/main" id="{B2B5AAA4-7717-5440-BACC-A1D2F0EF0F5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24" name="Picture 23" descr="tablet.png">
            <a:extLst>
              <a:ext uri="{FF2B5EF4-FFF2-40B4-BE49-F238E27FC236}">
                <a16:creationId xmlns:a16="http://schemas.microsoft.com/office/drawing/2014/main" id="{4AF774E6-D520-0544-B0CD-15252FF5FD80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25" name="TextBox 382">
            <a:extLst>
              <a:ext uri="{FF2B5EF4-FFF2-40B4-BE49-F238E27FC236}">
                <a16:creationId xmlns:a16="http://schemas.microsoft.com/office/drawing/2014/main" id="{1D17D1F7-345D-164C-B1DA-F63BE0FD154A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606726" y="5669826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26" name="TextBox 382">
            <a:extLst>
              <a:ext uri="{FF2B5EF4-FFF2-40B4-BE49-F238E27FC236}">
                <a16:creationId xmlns:a16="http://schemas.microsoft.com/office/drawing/2014/main" id="{DD5F5B61-DD20-3E40-A66B-B783B4315C9B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7869858" y="564783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38" name="TextBox 382">
            <a:extLst>
              <a:ext uri="{FF2B5EF4-FFF2-40B4-BE49-F238E27FC236}">
                <a16:creationId xmlns:a16="http://schemas.microsoft.com/office/drawing/2014/main" id="{1F81E1D8-A663-AD42-B565-6C7A82A5F5B2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122847" y="5658829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 </a:t>
            </a:r>
          </a:p>
        </p:txBody>
      </p:sp>
      <p:pic>
        <p:nvPicPr>
          <p:cNvPr id="39" name="Picture 38" descr="Icon&#10;&#10;Description automatically generated">
            <a:extLst>
              <a:ext uri="{FF2B5EF4-FFF2-40B4-BE49-F238E27FC236}">
                <a16:creationId xmlns:a16="http://schemas.microsoft.com/office/drawing/2014/main" id="{6B5BBD85-592A-2B46-8A66-467B12A6AFE6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sp>
        <p:nvSpPr>
          <p:cNvPr id="41" name="TextBox 382">
            <a:extLst>
              <a:ext uri="{FF2B5EF4-FFF2-40B4-BE49-F238E27FC236}">
                <a16:creationId xmlns:a16="http://schemas.microsoft.com/office/drawing/2014/main" id="{9620869F-C0A7-8C41-A370-34BFA70AE280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pic>
        <p:nvPicPr>
          <p:cNvPr id="42" name="Picture 41" descr="Icon&#10;&#10;Description automatically generated">
            <a:extLst>
              <a:ext uri="{FF2B5EF4-FFF2-40B4-BE49-F238E27FC236}">
                <a16:creationId xmlns:a16="http://schemas.microsoft.com/office/drawing/2014/main" id="{5D298AE6-8898-9C40-A8E7-41A391461EFC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2245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4"/>
          <p:cNvSpPr txBox="1">
            <a:spLocks noChangeArrowheads="1"/>
          </p:cNvSpPr>
          <p:nvPr userDrawn="1"/>
        </p:nvSpPr>
        <p:spPr bwMode="gray">
          <a:xfrm>
            <a:off x="11088564" y="452637"/>
            <a:ext cx="1056379" cy="25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067" b="0">
                <a:solidFill>
                  <a:srgbClr val="FFFFFF"/>
                </a:solidFill>
                <a:latin typeface="Arial"/>
                <a:cs typeface="Arial"/>
              </a:rPr>
              <a:t>Source : PAMCo </a:t>
            </a:r>
          </a:p>
        </p:txBody>
      </p:sp>
      <p:sp>
        <p:nvSpPr>
          <p:cNvPr id="20" name="TextBox 408"/>
          <p:cNvSpPr txBox="1">
            <a:spLocks noChangeArrowheads="1"/>
          </p:cNvSpPr>
          <p:nvPr userDrawn="1"/>
        </p:nvSpPr>
        <p:spPr bwMode="auto">
          <a:xfrm>
            <a:off x="142411" y="6262480"/>
            <a:ext cx="7585771" cy="67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numCol="2" spcCol="35991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PAMCo - Audience Measurement for Publishers, provides the most authoritative and valued audience research in use for print &amp; digital advertising trading in the UK.</a:t>
            </a:r>
          </a:p>
          <a:p>
            <a:pPr>
              <a:spcBef>
                <a:spcPts val="800"/>
              </a:spcBef>
            </a:pP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  <a:p>
            <a:pPr>
              <a:spcBef>
                <a:spcPts val="800"/>
              </a:spcBef>
            </a:pP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The survey covers most of Britain’s major national </a:t>
            </a:r>
            <a:r>
              <a:rPr lang="en-GB" altLang="en-US" sz="933" baseline="0" err="1">
                <a:solidFill>
                  <a:srgbClr val="FFFFFF"/>
                </a:solidFill>
                <a:latin typeface="Arial"/>
                <a:cs typeface="Arial"/>
              </a:rPr>
              <a:t>newsbrands</a:t>
            </a:r>
            <a:r>
              <a:rPr lang="en-GB" altLang="en-US" sz="933" baseline="0">
                <a:solidFill>
                  <a:srgbClr val="FFFFFF"/>
                </a:solidFill>
                <a:latin typeface="Arial"/>
                <a:cs typeface="Arial"/>
              </a:rPr>
              <a:t> and magazines, showing the size and nature of the audiences they achieve.</a:t>
            </a:r>
          </a:p>
        </p:txBody>
      </p:sp>
      <p:sp>
        <p:nvSpPr>
          <p:cNvPr id="21" name="TextBox 409"/>
          <p:cNvSpPr txBox="1">
            <a:spLocks noChangeArrowheads="1"/>
          </p:cNvSpPr>
          <p:nvPr userDrawn="1"/>
        </p:nvSpPr>
        <p:spPr bwMode="auto">
          <a:xfrm>
            <a:off x="9360363" y="6213310"/>
            <a:ext cx="2976331" cy="53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For more information please contact us on: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info@pamco.co.uk / +44 (0)20 7637 9822 </a:t>
            </a:r>
          </a:p>
          <a:p>
            <a:pPr>
              <a:spcBef>
                <a:spcPts val="400"/>
              </a:spcBef>
            </a:pPr>
            <a:r>
              <a:rPr lang="en-GB" altLang="en-US" sz="933" b="1" baseline="0">
                <a:solidFill>
                  <a:srgbClr val="FFFFFF"/>
                </a:solidFill>
                <a:latin typeface="Arial"/>
                <a:cs typeface="Arial"/>
              </a:rPr>
              <a:t>www.pamco.co.uk</a:t>
            </a:r>
            <a:endParaRPr lang="en-GB" altLang="en-US" sz="933" baseline="0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23" name="Picture 22" descr="uk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0" y="1028733"/>
            <a:ext cx="3304176" cy="5170984"/>
          </a:xfrm>
          <a:prstGeom prst="rect">
            <a:avLst/>
          </a:prstGeom>
        </p:spPr>
      </p:pic>
      <p:pic>
        <p:nvPicPr>
          <p:cNvPr id="24" name="Picture 23" descr="people2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668" y="1604797"/>
            <a:ext cx="3135945" cy="3890328"/>
          </a:xfrm>
          <a:prstGeom prst="rect">
            <a:avLst/>
          </a:prstGeom>
        </p:spPr>
      </p:pic>
      <p:sp>
        <p:nvSpPr>
          <p:cNvPr id="36" name="TextBox 382"/>
          <p:cNvSpPr txBox="1">
            <a:spLocks noChangeArrowheads="1"/>
          </p:cNvSpPr>
          <p:nvPr userDrawn="1"/>
        </p:nvSpPr>
        <p:spPr bwMode="gray">
          <a:xfrm>
            <a:off x="3910615" y="4064545"/>
            <a:ext cx="1824204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/>
            <a:r>
              <a:rPr lang="en-GB" altLang="en-US" sz="2133" b="1" i="0">
                <a:solidFill>
                  <a:srgbClr val="FFFFFF"/>
                </a:solidFill>
                <a:latin typeface="Arial"/>
                <a:cs typeface="Arial"/>
              </a:rPr>
              <a:t>people</a:t>
            </a:r>
          </a:p>
        </p:txBody>
      </p:sp>
      <p:sp>
        <p:nvSpPr>
          <p:cNvPr id="37" name="TextBox 382"/>
          <p:cNvSpPr txBox="1">
            <a:spLocks noChangeArrowheads="1"/>
          </p:cNvSpPr>
          <p:nvPr userDrawn="1"/>
        </p:nvSpPr>
        <p:spPr bwMode="gray">
          <a:xfrm>
            <a:off x="1550000" y="5062789"/>
            <a:ext cx="1824203" cy="50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Coverage of GB 15+</a:t>
            </a:r>
            <a:b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</a:br>
            <a:r>
              <a:rPr lang="en-GB" altLang="en-US" sz="1333" b="1" i="0">
                <a:solidFill>
                  <a:schemeClr val="bg1"/>
                </a:solidFill>
                <a:latin typeface="Arial"/>
                <a:cs typeface="Arial"/>
              </a:rPr>
              <a:t>population</a:t>
            </a:r>
          </a:p>
        </p:txBody>
      </p:sp>
      <p:sp>
        <p:nvSpPr>
          <p:cNvPr id="25" name="TextBox 1"/>
          <p:cNvSpPr txBox="1"/>
          <p:nvPr userDrawn="1"/>
        </p:nvSpPr>
        <p:spPr>
          <a:xfrm>
            <a:off x="-41030" y="5829535"/>
            <a:ext cx="153709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9910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98206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9730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96412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95515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94619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93721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92824" algn="l" defTabSz="798206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67" b="1">
                <a:solidFill>
                  <a:srgbClr val="5C5C5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Monthly Data</a:t>
            </a:r>
          </a:p>
        </p:txBody>
      </p:sp>
      <p:sp>
        <p:nvSpPr>
          <p:cNvPr id="26" name="TextBox 382"/>
          <p:cNvSpPr txBox="1">
            <a:spLocks noChangeArrowheads="1"/>
          </p:cNvSpPr>
          <p:nvPr userDrawn="1"/>
        </p:nvSpPr>
        <p:spPr bwMode="gray">
          <a:xfrm>
            <a:off x="0" y="121175"/>
            <a:ext cx="12192000" cy="628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106424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67" b="0" i="0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PAMCo 2 2022 Sept’20 - Mar’22 print data fused with Mar’22 iris data</a:t>
            </a:r>
            <a:endParaRPr lang="en-GB" altLang="en-US" sz="1867" b="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GB" altLang="en-US" sz="1600" b="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40" name="Picture 39" descr="mobile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2468" y="3926376"/>
            <a:ext cx="1097787" cy="1824203"/>
          </a:xfrm>
          <a:prstGeom prst="rect">
            <a:avLst/>
          </a:prstGeom>
        </p:spPr>
      </p:pic>
      <p:pic>
        <p:nvPicPr>
          <p:cNvPr id="42" name="Picture 41" descr="tablet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6779" y="3996575"/>
            <a:ext cx="1261720" cy="1792972"/>
          </a:xfrm>
          <a:prstGeom prst="rect">
            <a:avLst/>
          </a:prstGeom>
        </p:spPr>
      </p:pic>
      <p:sp>
        <p:nvSpPr>
          <p:cNvPr id="43" name="TextBox 382"/>
          <p:cNvSpPr txBox="1">
            <a:spLocks noChangeArrowheads="1"/>
          </p:cNvSpPr>
          <p:nvPr userDrawn="1"/>
        </p:nvSpPr>
        <p:spPr bwMode="gray">
          <a:xfrm>
            <a:off x="9606726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Tablet</a:t>
            </a:r>
          </a:p>
        </p:txBody>
      </p:sp>
      <p:sp>
        <p:nvSpPr>
          <p:cNvPr id="44" name="TextBox 382"/>
          <p:cNvSpPr txBox="1">
            <a:spLocks noChangeArrowheads="1"/>
          </p:cNvSpPr>
          <p:nvPr userDrawn="1"/>
        </p:nvSpPr>
        <p:spPr bwMode="gray">
          <a:xfrm>
            <a:off x="7869858" y="5637278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Smartphone</a:t>
            </a:r>
          </a:p>
        </p:txBody>
      </p:sp>
      <p:sp>
        <p:nvSpPr>
          <p:cNvPr id="45" name="TextBox 382"/>
          <p:cNvSpPr txBox="1">
            <a:spLocks noChangeArrowheads="1"/>
          </p:cNvSpPr>
          <p:nvPr userDrawn="1"/>
        </p:nvSpPr>
        <p:spPr bwMode="gray">
          <a:xfrm>
            <a:off x="9393278" y="3589250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CE267C"/>
                </a:solidFill>
                <a:latin typeface="Arial"/>
                <a:cs typeface="Arial"/>
              </a:rPr>
              <a:t>Total Digital</a:t>
            </a:r>
          </a:p>
        </p:txBody>
      </p:sp>
      <p:sp>
        <p:nvSpPr>
          <p:cNvPr id="46" name="TextBox 382"/>
          <p:cNvSpPr txBox="1">
            <a:spLocks noChangeArrowheads="1"/>
          </p:cNvSpPr>
          <p:nvPr userDrawn="1"/>
        </p:nvSpPr>
        <p:spPr bwMode="gray">
          <a:xfrm>
            <a:off x="6260074" y="1566380"/>
            <a:ext cx="5931927" cy="505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667" b="1" i="0">
                <a:solidFill>
                  <a:srgbClr val="CE267C"/>
                </a:solidFill>
                <a:latin typeface="Arial"/>
                <a:cs typeface="Arial"/>
              </a:rPr>
              <a:t>Reach by platform</a:t>
            </a:r>
          </a:p>
        </p:txBody>
      </p:sp>
      <p:pic>
        <p:nvPicPr>
          <p:cNvPr id="47" name="Picture 46" descr="newspaper.pn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71" y="1988839"/>
            <a:ext cx="2304256" cy="1885300"/>
          </a:xfrm>
          <a:prstGeom prst="rect">
            <a:avLst/>
          </a:prstGeom>
        </p:spPr>
      </p:pic>
      <p:sp>
        <p:nvSpPr>
          <p:cNvPr id="48" name="TextBox 382"/>
          <p:cNvSpPr txBox="1">
            <a:spLocks noChangeArrowheads="1"/>
          </p:cNvSpPr>
          <p:nvPr userDrawn="1"/>
        </p:nvSpPr>
        <p:spPr bwMode="gray">
          <a:xfrm>
            <a:off x="6966871" y="3648174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1298E3"/>
                </a:solidFill>
                <a:latin typeface="Arial"/>
                <a:cs typeface="Arial"/>
              </a:rPr>
              <a:t>Print</a:t>
            </a:r>
          </a:p>
        </p:txBody>
      </p:sp>
      <p:sp>
        <p:nvSpPr>
          <p:cNvPr id="22" name="TextBox 21"/>
          <p:cNvSpPr txBox="1"/>
          <p:nvPr userDrawn="1"/>
        </p:nvSpPr>
        <p:spPr>
          <a:xfrm>
            <a:off x="3019125" y="436369"/>
            <a:ext cx="61410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Data are strictly embargoed until 0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0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:01 on Wednesday 29</a:t>
            </a:r>
            <a:r>
              <a:rPr lang="en-GB" sz="1400" b="0" baseline="300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th</a:t>
            </a:r>
            <a:r>
              <a:rPr lang="en-GB" sz="140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 June </a:t>
            </a:r>
            <a:r>
              <a:rPr lang="en-GB" sz="1400" b="0" dirty="0">
                <a:solidFill>
                  <a:srgbClr val="FF0000"/>
                </a:solidFill>
                <a:latin typeface="Open Sans Condensed" panose="020B0806030504020204" pitchFamily="34" charset="0"/>
                <a:ea typeface="Open Sans Condensed" panose="020B0806030504020204" pitchFamily="34" charset="0"/>
                <a:cs typeface="Open Sans Condensed" panose="020B0806030504020204" pitchFamily="34" charset="0"/>
              </a:rPr>
              <a:t>2022</a:t>
            </a:r>
          </a:p>
        </p:txBody>
      </p:sp>
      <p:sp>
        <p:nvSpPr>
          <p:cNvPr id="28" name="TextBox 382">
            <a:extLst>
              <a:ext uri="{FF2B5EF4-FFF2-40B4-BE49-F238E27FC236}">
                <a16:creationId xmlns:a16="http://schemas.microsoft.com/office/drawing/2014/main" id="{F11B7DB7-74B5-1E40-87BB-4BD371285599}"/>
              </a:ext>
            </a:extLst>
          </p:cNvPr>
          <p:cNvSpPr txBox="1">
            <a:spLocks noChangeArrowheads="1"/>
          </p:cNvSpPr>
          <p:nvPr userDrawn="1"/>
        </p:nvSpPr>
        <p:spPr bwMode="gray">
          <a:xfrm>
            <a:off x="6096000" y="5669221"/>
            <a:ext cx="2208245" cy="423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/>
            <a:r>
              <a:rPr lang="en-GB" altLang="en-US" sz="2133" b="1" i="0">
                <a:solidFill>
                  <a:srgbClr val="64AA27"/>
                </a:solidFill>
                <a:latin typeface="Arial"/>
                <a:cs typeface="Arial"/>
              </a:rPr>
              <a:t>Computer</a:t>
            </a:r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965258D2-C435-7444-A92A-2663F5875871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321" y="4296567"/>
            <a:ext cx="1401368" cy="1372621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3020A742-AABF-114E-983F-DBDA1E3A8EC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5403" y="2262726"/>
            <a:ext cx="1403995" cy="131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51A9D-FFD2-95E3-B4F3-A33057D4A3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FBD38C-F989-EF35-AF2F-6D59EDB77A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AB810F-D515-C4EE-5585-CAEF80682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BC2646-489E-1C93-6B30-7CA4AD0EE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BD74D-8476-FB13-133C-3F5EAB94B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2224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33EC5-77BA-8DBE-3FB8-721BB5E041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C9A589-E480-0A16-CC91-17100DB6B4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C48601-C626-5D50-A1F2-8D4ADBD60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C07FE1-A6A6-54E9-FFB1-3D9675C5A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DC9FE2-070D-0760-4DAF-C52E32D568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135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35C86-C9B2-A511-10E1-3FD10ADC4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BAC06-677D-C215-1FD4-43F61B49C33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2B68C1-4DA0-A098-5AAE-1DBDBCBC76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47CAFC-A612-9871-58DE-84704D4FC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F17F0B-F960-F471-8C46-D224F89299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486AEE-8430-C162-9480-032367A8C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1279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264AE-CFEF-04FC-3D8A-A2CF873BF0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0EDF2A-FC0B-3819-B5BC-2DCFEA961E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88461E-CB21-E291-9EDB-AC2B22DA58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CCD501-5A0E-B20A-4E72-BA12EB3C89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7FF035-FB63-B4AD-31D9-25A33AF775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75B8F0-4E04-06B3-D193-308E6874A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75767E-47FD-EBCA-8F96-520BA747B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4A5B54-2876-3F69-92F0-63E3FC643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525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1219D5-6C15-004D-B3F2-272433410E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030A23-F1C5-9163-DA42-4A440F222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A55A7F-216E-F8CB-2E2E-EA56F93BCE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9FC457-6307-DF66-6008-5C496B03A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11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B14DEBC-B169-CC4D-8693-D571FA1D1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6EA2B4-6C1B-D551-D037-F41D130EE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7A91B7-9C97-68AA-2633-612782B0E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952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7F5B4-455A-6637-6E01-41247D061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A435D9-5E5C-876F-3B23-707566BE01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9037F5-CC42-D5D8-446B-D3364654BD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5C502B-11B9-A6DA-548B-7A65A395A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AB9CF-445E-AFC5-3C3C-663751C22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776C7B-C8F8-30AE-E63E-019A70A39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136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D71BB8-9E2F-F1D1-7BD0-136E23F24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5D21389-1F17-B5E2-A163-6069BD379F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528884-FD1E-5359-CF55-927444ADB2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95CA39-771B-BADE-7F96-81BD12872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7C0CEC-0943-B10D-5E64-63F2720D6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BE6A6DE-BDD8-F530-C1F2-17D8B13CC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2319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85AC562-47EB-B112-A91D-A54B06071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3A7368-DB27-ADC4-1630-13C962508D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467028-2D8F-33F1-7254-39C34CFD05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D8E43-7AA5-449C-9F04-A74C994C7DF9}" type="datetimeFigureOut">
              <a:rPr lang="en-GB" smtClean="0"/>
              <a:t>20/06/2022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2862DB-D448-DDF5-FEF8-0893FBAAF2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568162-D79D-F2E1-6EFE-54AEA8ED7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BF0B29-4982-4ED8-AE4E-316C60DA68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68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6425" y="0"/>
            <a:ext cx="12208428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sp>
        <p:nvSpPr>
          <p:cNvPr id="8" name="Rectangle 7"/>
          <p:cNvSpPr/>
          <p:nvPr userDrawn="1"/>
        </p:nvSpPr>
        <p:spPr>
          <a:xfrm>
            <a:off x="-19141" y="6117300"/>
            <a:ext cx="12211141" cy="740701"/>
          </a:xfrm>
          <a:prstGeom prst="rect">
            <a:avLst/>
          </a:prstGeom>
          <a:solidFill>
            <a:srgbClr val="64A927"/>
          </a:solidFill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03876" tIns="51937" rIns="103876" bIns="51937"/>
          <a:lstStyle/>
          <a:p>
            <a:endParaRPr lang="en-US" sz="2400"/>
          </a:p>
        </p:txBody>
      </p:sp>
      <p:pic>
        <p:nvPicPr>
          <p:cNvPr id="9" name="Picture 8" descr="logo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164637"/>
            <a:ext cx="1335005" cy="384043"/>
          </a:xfrm>
          <a:prstGeom prst="rect">
            <a:avLst/>
          </a:prstGeom>
        </p:spPr>
      </p:pic>
      <p:pic>
        <p:nvPicPr>
          <p:cNvPr id="10" name="Picture 9" descr="lines.pn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80585" y="5"/>
            <a:ext cx="569663" cy="657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959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emf"/><Relationship Id="rId3" Type="http://schemas.openxmlformats.org/officeDocument/2006/relationships/image" Target="../media/image12.emf"/><Relationship Id="rId7" Type="http://schemas.openxmlformats.org/officeDocument/2006/relationships/image" Target="../media/image16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19.emf"/><Relationship Id="rId7" Type="http://schemas.openxmlformats.org/officeDocument/2006/relationships/image" Target="../media/image23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emf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emf"/><Relationship Id="rId3" Type="http://schemas.openxmlformats.org/officeDocument/2006/relationships/image" Target="../media/image26.emf"/><Relationship Id="rId7" Type="http://schemas.openxmlformats.org/officeDocument/2006/relationships/image" Target="../media/image29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emf"/><Relationship Id="rId5" Type="http://schemas.openxmlformats.org/officeDocument/2006/relationships/image" Target="../media/image21.emf"/><Relationship Id="rId4" Type="http://schemas.openxmlformats.org/officeDocument/2006/relationships/image" Target="../media/image27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emf"/><Relationship Id="rId3" Type="http://schemas.openxmlformats.org/officeDocument/2006/relationships/image" Target="../media/image32.emf"/><Relationship Id="rId7" Type="http://schemas.openxmlformats.org/officeDocument/2006/relationships/image" Target="../media/image29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5.emf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7" Type="http://schemas.openxmlformats.org/officeDocument/2006/relationships/image" Target="../media/image40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emf"/><Relationship Id="rId5" Type="http://schemas.openxmlformats.org/officeDocument/2006/relationships/image" Target="../media/image39.emf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1D3B54-F653-4A36-27C8-EFA2C1D6CF3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C7A54C0-A8EC-C98A-CC92-1E84BC07B64A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0624D29-795F-77E2-6C32-4BBD211F445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BADD27-EDAE-122F-623C-1224B0E874D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25685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74C50FB-E439-1F93-E7E5-A6FE60EB7DE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6791" y="47052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7A2938A-2A4D-4382-E650-CFDD5004ABCC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280296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AE5C334-3728-65AF-3EC2-EB6892F0CB3A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87881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2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(Women’s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80121C-F94D-E0F3-0E68-361F819FB53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FDC4946-6A8E-7CB8-E01D-2840E33342D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F8399D-6526-3C67-205E-5631082F4E62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7D32C2C-B535-CC4E-BB55-6F88B32851EA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92304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D33982-3CAC-7243-F91C-7AAAAFA5F1CB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30187" y="4728435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92A1A15-3967-089A-1A6D-FEE6F2E7797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676423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B8D11B-3AAD-B8FE-4981-E3C94CB53AFB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58259" y="2354340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381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Monthlies)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DDD998-85F2-AF73-57D5-A8904F79E41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E85C4B2-DB85-7515-C436-004091B5D23B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32C63D-9F97-9CB7-8E70-79025963D55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728181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E1E950C-DEE6-80B9-D95D-70679B6C8C0C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715059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0B70B6-0094-E146-2388-EBEB41D8973A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20067" y="4719951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EFD35D1-F7F2-125B-C12B-82FA5CC422F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20469" y="4711592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E7F5B3F-BEBF-83D2-E64E-F95C37C88C0F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303536" y="2356971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03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(General Weeklies)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02CB1E-7A2E-D42E-88BF-4058F61FAA6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EAB09ED-43A7-8AC2-1D18-656D88B50635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E57113-C7D1-9E53-8369-2B84C498CF4D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7824192" y="2508592"/>
            <a:ext cx="846667" cy="3979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C447197-F65D-050C-C118-96D124277EA6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6677763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902873-FF8A-6C5E-73A6-88FC12953528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52400" y="4770768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EAD98FC-F86E-688E-EA27-31ECA92A3C9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8343" y="4705251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A5DD62-8BA5-DCE8-21EE-0AD52B09A9BA}"/>
              </a:ext>
            </a:extLst>
          </p:cNvPr>
          <p:cNvPicPr/>
          <p:nvPr/>
        </p:nvPicPr>
        <p:blipFill>
          <a:blip r:embed="rId8"/>
          <a:stretch>
            <a:fillRect/>
          </a:stretch>
        </p:blipFill>
        <p:spPr>
          <a:xfrm>
            <a:off x="10291409" y="2364659"/>
            <a:ext cx="863600" cy="397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613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82"/>
          <p:cNvSpPr txBox="1">
            <a:spLocks noChangeArrowheads="1"/>
          </p:cNvSpPr>
          <p:nvPr/>
        </p:nvSpPr>
        <p:spPr bwMode="gray">
          <a:xfrm>
            <a:off x="0" y="740702"/>
            <a:ext cx="12192000" cy="587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46937" rIns="0" bIns="46937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064248"/>
            <a:r>
              <a:rPr lang="en-GB" altLang="en-US" sz="3200" b="1">
                <a:solidFill>
                  <a:srgbClr val="5C5C5B"/>
                </a:solidFill>
                <a:latin typeface="Arial"/>
                <a:cs typeface="Arial"/>
              </a:rPr>
              <a:t>Magazine Brands (Digital Only)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95DFF2-3DF4-8E81-BBD9-7817E38DEA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775520" y="4485117"/>
            <a:ext cx="1261533" cy="61806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6B05825-C8F9-8A5E-80D2-87C57EE3C039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3791744" y="3525011"/>
            <a:ext cx="2057400" cy="61806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CB3BC9-C49A-6304-5A1E-CCF71DDC9385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672064" y="4595184"/>
            <a:ext cx="922867" cy="3979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D591126-FC3B-8938-A4D1-AEB2E0066934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8406953" y="4712939"/>
            <a:ext cx="1075267" cy="3979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9CE6580-920A-D88B-CFA4-C637E1B8FC54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10294243" y="4681288"/>
            <a:ext cx="846667" cy="3979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FCED2FC-644B-909E-EDF7-8DE35AFCB654}"/>
              </a:ext>
            </a:extLst>
          </p:cNvPr>
          <p:cNvPicPr/>
          <p:nvPr/>
        </p:nvPicPr>
        <p:blipFill>
          <a:blip r:embed="rId7"/>
          <a:stretch>
            <a:fillRect/>
          </a:stretch>
        </p:blipFill>
        <p:spPr>
          <a:xfrm>
            <a:off x="10305355" y="2358574"/>
            <a:ext cx="863600" cy="397933"/>
          </a:xfrm>
          <a:prstGeom prst="rect">
            <a:avLst/>
          </a:prstGeom>
        </p:spPr>
      </p:pic>
      <p:sp>
        <p:nvSpPr>
          <p:cNvPr id="16" name="TextBox 382">
            <a:extLst>
              <a:ext uri="{FF2B5EF4-FFF2-40B4-BE49-F238E27FC236}">
                <a16:creationId xmlns:a16="http://schemas.microsoft.com/office/drawing/2014/main" id="{EE831364-DA4B-9A67-525E-D4221EE17215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7858789" y="2424770"/>
            <a:ext cx="863600" cy="536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62583" rIns="0" bIns="62583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defTabSz="1418962"/>
            <a:r>
              <a:rPr lang="en-GB" altLang="en-US" sz="2667" b="1" dirty="0">
                <a:solidFill>
                  <a:srgbClr val="1298E3"/>
                </a:solidFill>
                <a:latin typeface="Arial"/>
                <a:cs typeface="Arial"/>
              </a:rPr>
              <a:t>N/A</a:t>
            </a:r>
          </a:p>
        </p:txBody>
      </p:sp>
    </p:spTree>
    <p:extLst>
      <p:ext uri="{BB962C8B-B14F-4D97-AF65-F5344CB8AC3E}">
        <p14:creationId xmlns:p14="http://schemas.microsoft.com/office/powerpoint/2010/main" val="3923287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7E7EB7776655348936A38F4F0085AE8" ma:contentTypeVersion="14" ma:contentTypeDescription="Create a new document." ma:contentTypeScope="" ma:versionID="d73d402dcf808a02d856076e0dfb1a1f">
  <xsd:schema xmlns:xsd="http://www.w3.org/2001/XMLSchema" xmlns:xs="http://www.w3.org/2001/XMLSchema" xmlns:p="http://schemas.microsoft.com/office/2006/metadata/properties" xmlns:ns2="b2a01d73-8935-4eb2-a87a-2289ff5b8144" xmlns:ns3="93452542-5985-4799-ad4f-b73e5edc7713" targetNamespace="http://schemas.microsoft.com/office/2006/metadata/properties" ma:root="true" ma:fieldsID="84c25da66f29ba7e15dcab15579d3ce9" ns2:_="" ns3:_="">
    <xsd:import namespace="b2a01d73-8935-4eb2-a87a-2289ff5b8144"/>
    <xsd:import namespace="93452542-5985-4799-ad4f-b73e5edc771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2a01d73-8935-4eb2-a87a-2289ff5b814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cc86f3d-b6b6-4121-b807-5ab201feca5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52542-5985-4799-ad4f-b73e5edc7713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c91ca3b-0558-46f6-9a7b-8d8ea57e0fd4}" ma:internalName="TaxCatchAll" ma:showField="CatchAllData" ma:web="93452542-5985-4799-ad4f-b73e5edc77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2a01d73-8935-4eb2-a87a-2289ff5b8144">
      <Terms xmlns="http://schemas.microsoft.com/office/infopath/2007/PartnerControls"/>
    </lcf76f155ced4ddcb4097134ff3c332f>
    <TaxCatchAll xmlns="93452542-5985-4799-ad4f-b73e5edc7713" xsi:nil="true"/>
  </documentManagement>
</p:properties>
</file>

<file path=customXml/itemProps1.xml><?xml version="1.0" encoding="utf-8"?>
<ds:datastoreItem xmlns:ds="http://schemas.openxmlformats.org/officeDocument/2006/customXml" ds:itemID="{8EA87F91-1830-403E-AAD7-36CDD3A44C6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4758AC-1687-4E4B-BE37-48D9AF2E69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2a01d73-8935-4eb2-a87a-2289ff5b8144"/>
    <ds:schemaRef ds:uri="93452542-5985-4799-ad4f-b73e5edc771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D2F5EB4-D063-476C-902B-0B9406CEB71B}">
  <ds:schemaRefs>
    <ds:schemaRef ds:uri="http://schemas.microsoft.com/office/infopath/2007/PartnerControls"/>
    <ds:schemaRef ds:uri="b2a01d73-8935-4eb2-a87a-2289ff5b8144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2006/metadata/properties"/>
    <ds:schemaRef ds:uri="93452542-5985-4799-ad4f-b73e5edc771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Widescreen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Open Sans Condensed</vt:lpstr>
      <vt:lpstr>Office Theme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Basnett</dc:creator>
  <cp:lastModifiedBy>Ben Basnett</cp:lastModifiedBy>
  <cp:revision>1</cp:revision>
  <dcterms:created xsi:type="dcterms:W3CDTF">2022-06-17T15:39:59Z</dcterms:created>
  <dcterms:modified xsi:type="dcterms:W3CDTF">2022-06-20T14:11:34Z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0x01010047E7EB7776655348936A38F4F0085AE8</vt:lpwstr>
  </property>
  <property fmtid="{D5CDD505-2E9C-101B-9397-08002B2CF9AE}" pid="3" name="MediaServiceImageTags">
    <vt:lpwstr/>
  </property>
</Properties>
</file>